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506" r:id="rId3"/>
    <p:sldId id="507" r:id="rId4"/>
    <p:sldId id="474" r:id="rId5"/>
    <p:sldId id="471" r:id="rId6"/>
    <p:sldId id="513" r:id="rId7"/>
    <p:sldId id="512" r:id="rId8"/>
    <p:sldId id="545" r:id="rId9"/>
    <p:sldId id="547" r:id="rId10"/>
    <p:sldId id="546" r:id="rId11"/>
    <p:sldId id="479" r:id="rId12"/>
    <p:sldId id="497" r:id="rId13"/>
    <p:sldId id="550" r:id="rId14"/>
    <p:sldId id="498" r:id="rId15"/>
    <p:sldId id="499" r:id="rId16"/>
    <p:sldId id="544" r:id="rId17"/>
    <p:sldId id="501" r:id="rId18"/>
    <p:sldId id="516" r:id="rId19"/>
    <p:sldId id="502" r:id="rId20"/>
    <p:sldId id="515" r:id="rId21"/>
    <p:sldId id="505" r:id="rId22"/>
    <p:sldId id="522" r:id="rId23"/>
    <p:sldId id="543" r:id="rId24"/>
    <p:sldId id="549" r:id="rId25"/>
    <p:sldId id="491" r:id="rId2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2522" autoAdjust="0"/>
  </p:normalViewPr>
  <p:slideViewPr>
    <p:cSldViewPr>
      <p:cViewPr>
        <p:scale>
          <a:sx n="60" d="100"/>
          <a:sy n="60" d="100"/>
        </p:scale>
        <p:origin x="-906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9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test.asurso.ru/" TargetMode="External"/><Relationship Id="rId4" Type="http://schemas.openxmlformats.org/officeDocument/2006/relationships/hyperlink" Target="https://es.asurso.r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.asurs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342385"/>
            <a:ext cx="8568952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2018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области.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>
                <a:latin typeface="Arial" charset="0"/>
                <a:hlinkClick r:id="rId6"/>
              </a:rPr>
              <a:t>https://es.asurso.ru</a:t>
            </a:r>
            <a:r>
              <a:rPr lang="en-US" altLang="ru-RU" sz="1500" dirty="0">
                <a:latin typeface="Arial" charset="0"/>
              </a:rPr>
              <a:t> </a:t>
            </a:r>
            <a:r>
              <a:rPr lang="ru-RU" altLang="ru-RU" sz="15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73860" y="5039590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401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1286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6" y="632482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жительства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пребывания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учет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или продлении срока действия вида на жительство иностранному гражданину или лицу без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временное проживание иностранному гражданину или лицу без гражданства;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 ноября 2016 г.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2326-р)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0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0000" r="8806" b="5940"/>
          <a:stretch/>
        </p:blipFill>
        <p:spPr bwMode="auto">
          <a:xfrm>
            <a:off x="145196" y="810793"/>
            <a:ext cx="8853207" cy="55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6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17241" r="50697" b="6576"/>
          <a:stretch/>
        </p:blipFill>
        <p:spPr bwMode="auto">
          <a:xfrm>
            <a:off x="2464968" y="818690"/>
            <a:ext cx="4214063" cy="59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684369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5193705" y="2143581"/>
            <a:ext cx="293330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5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1379" r="24875" b="4637"/>
          <a:stretch/>
        </p:blipFill>
        <p:spPr bwMode="auto">
          <a:xfrm>
            <a:off x="226959" y="2401536"/>
            <a:ext cx="3768977" cy="41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66205" y="2155314"/>
            <a:ext cx="30243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12089" b="5941"/>
          <a:stretch/>
        </p:blipFill>
        <p:spPr bwMode="auto">
          <a:xfrm>
            <a:off x="4175918" y="2401535"/>
            <a:ext cx="4860131" cy="373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7744" y="1700808"/>
            <a:ext cx="1322797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7" y="1700808"/>
            <a:ext cx="1512888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r="2204" b="4977"/>
          <a:stretch/>
        </p:blipFill>
        <p:spPr bwMode="auto">
          <a:xfrm>
            <a:off x="81887" y="620688"/>
            <a:ext cx="5497354" cy="305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2239" b="13741"/>
          <a:stretch/>
        </p:blipFill>
        <p:spPr bwMode="auto">
          <a:xfrm>
            <a:off x="3245558" y="3861048"/>
            <a:ext cx="5777880" cy="289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623317"/>
            <a:ext cx="8534399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2018-2019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тестового интернет-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сервиса для тренировки подачи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заявления: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https://etest.asurso.ru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0555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Вас: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проведение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нормативно-правовой базы школ (правил приема и перевода) с целью контроля за ее соответствием  нормам действующего федерального и регионального законодательства;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ноября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обучение сотрудников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модуле «Е-услуги. Образование» (при необходимости) после открытия доступа в ноябре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специального сайта в сети Интернет для тренировки подачи заявления в 1 класс по адресу: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etest.asurso.ru/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деятельность конфликтных комиссий (комиссий по защите прав несовершеннолетних граждан) для оперативного рассмотрения поступающих обращений по вопросам, связанным с приемом на обучение в 1 классы;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с органами местного самоуправления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необходимости)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территорий за школами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результатов приема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год. Обращаем Ваше внимание, что в соответствии с действующей нормативно-правовой базой школы размещают распорядительный акт органа местного самоуправления муниципального района, городского округа о закреплении за конкретными территориями муниципального района, городского округа на своем официальном сайте;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работу в школах и в дошкольных образовательных учреждениях по 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67911"/>
              </p:ext>
            </p:extLst>
          </p:nvPr>
        </p:nvGraphicFramePr>
        <p:xfrm>
          <a:off x="1" y="620689"/>
          <a:ext cx="9141432" cy="6118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662"/>
                <a:gridCol w="7122378"/>
                <a:gridCol w="1543392"/>
              </a:tblGrid>
              <a:tr h="51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приема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16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43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3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Отрадный, м.р.Кинель-Черкасский, Богатовский, Волжский, г.о. Новокуйбышевск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641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м.р.Кинельский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г.о. Жигулевск, м.р. Ставропольский, Большеглушицкий,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Большечерниговский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Нефтегорский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Алексеевский, Борский (через открытую часть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модуля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(четверг)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23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через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702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Похвистнево, м.р. Похвистневский, Исаклинский, Камышлинский, Клявлинский, Красноярский, Кошкинский, Елховский, Сергиевский, Челно-Вершинский, Шенталинский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(понедельник)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519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866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Чапаевск,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м.р.Безенчукский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Красноармейский, Пестравский, Приволжский, Хворостянский, г.о. Сызрань, г.о. Октябрьск,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м.р.Сызранский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(через открытую часть модуля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«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3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граждан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2017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для тренировки подачи заявления в 1 класс по адресу: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etest.asurso.ru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- по 30.06.2018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01.07.2018 по 05.09.2018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176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подтвержденной регистрацией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(льготные категории учитываются)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зачисленные в ОУ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получающие дошкольное образование (филиалы, структурные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27353</TotalTime>
  <Words>2781</Words>
  <Application>Microsoft Office PowerPoint</Application>
  <PresentationFormat>Экран (4:3)</PresentationFormat>
  <Paragraphs>279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Льольин Константин Владимирович</cp:lastModifiedBy>
  <cp:revision>1262</cp:revision>
  <cp:lastPrinted>2015-06-29T11:43:25Z</cp:lastPrinted>
  <dcterms:created xsi:type="dcterms:W3CDTF">2011-08-02T12:15:49Z</dcterms:created>
  <dcterms:modified xsi:type="dcterms:W3CDTF">2017-11-23T05:06:57Z</dcterms:modified>
</cp:coreProperties>
</file>